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1" r:id="rId5"/>
    <p:sldId id="312" r:id="rId6"/>
    <p:sldId id="315" r:id="rId7"/>
    <p:sldId id="322" r:id="rId8"/>
    <p:sldId id="323" r:id="rId9"/>
    <p:sldId id="324" r:id="rId10"/>
    <p:sldId id="310" r:id="rId11"/>
    <p:sldId id="313" r:id="rId12"/>
    <p:sldId id="314" r:id="rId13"/>
    <p:sldId id="316" r:id="rId14"/>
    <p:sldId id="317" r:id="rId15"/>
    <p:sldId id="325" r:id="rId16"/>
    <p:sldId id="337" r:id="rId17"/>
    <p:sldId id="327" r:id="rId18"/>
    <p:sldId id="340" r:id="rId19"/>
    <p:sldId id="339" r:id="rId20"/>
    <p:sldId id="342" r:id="rId21"/>
    <p:sldId id="326" r:id="rId22"/>
    <p:sldId id="328" r:id="rId23"/>
    <p:sldId id="321" r:id="rId24"/>
    <p:sldId id="319" r:id="rId25"/>
  </p:sldIdLst>
  <p:sldSz cx="12192000" cy="6858000"/>
  <p:notesSz cx="6797675" cy="9928225"/>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FF"/>
    <a:srgbClr val="013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56" autoAdjust="0"/>
    <p:restoredTop sz="94660"/>
  </p:normalViewPr>
  <p:slideViewPr>
    <p:cSldViewPr snapToGrid="0">
      <p:cViewPr varScale="1">
        <p:scale>
          <a:sx n="85" d="100"/>
          <a:sy n="85" d="100"/>
        </p:scale>
        <p:origin x="888" y="72"/>
      </p:cViewPr>
      <p:guideLst>
        <p:guide orient="horz" pos="2160"/>
        <p:guide pos="3824"/>
      </p:guideLst>
    </p:cSldViewPr>
  </p:slideViewPr>
  <p:notesTextViewPr>
    <p:cViewPr>
      <p:scale>
        <a:sx n="1" d="1"/>
        <a:sy n="1" d="1"/>
      </p:scale>
      <p:origin x="0" y="0"/>
    </p:cViewPr>
  </p:notesTextViewPr>
  <p:sorterViewPr>
    <p:cViewPr>
      <p:scale>
        <a:sx n="100" d="100"/>
        <a:sy n="100" d="100"/>
      </p:scale>
      <p:origin x="0" y="47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C7CE715-39F2-49F0-A182-5FA60815F09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86DCEA8-0E9D-4B8F-A58C-1098E245B94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DCEA8-0E9D-4B8F-A58C-1098E245B94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CB05D8-BD0A-40C2-8E3F-7A347B4786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044FD6-34F9-49AC-8F45-F87540054A7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B05D8-BD0A-40C2-8E3F-7A347B47867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44FD6-34F9-49AC-8F45-F87540054A7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03200" y="0"/>
            <a:ext cx="12407900" cy="6222999"/>
            <a:chOff x="-203200" y="0"/>
            <a:chExt cx="12407900" cy="6222999"/>
          </a:xfrm>
        </p:grpSpPr>
        <p:grpSp>
          <p:nvGrpSpPr>
            <p:cNvPr id="27" name="组合 26"/>
            <p:cNvGrpSpPr/>
            <p:nvPr/>
          </p:nvGrpSpPr>
          <p:grpSpPr>
            <a:xfrm>
              <a:off x="8086" y="1624262"/>
              <a:ext cx="12196614" cy="4498476"/>
              <a:chOff x="8086" y="1624262"/>
              <a:chExt cx="12196614" cy="4498476"/>
            </a:xfrm>
          </p:grpSpPr>
          <p:pic>
            <p:nvPicPr>
              <p:cNvPr id="13" name="图片 12" descr="timg.jfif"/>
              <p:cNvPicPr>
                <a:picLocks noChangeAspect="1"/>
              </p:cNvPicPr>
              <p:nvPr/>
            </p:nvPicPr>
            <p:blipFill>
              <a:blip r:embed="rId1"/>
              <a:stretch>
                <a:fillRect/>
              </a:stretch>
            </p:blipFill>
            <p:spPr>
              <a:xfrm>
                <a:off x="8086" y="1625600"/>
                <a:ext cx="7197931" cy="4483100"/>
              </a:xfrm>
              <a:prstGeom prst="rect">
                <a:avLst/>
              </a:prstGeom>
            </p:spPr>
          </p:pic>
          <p:pic>
            <p:nvPicPr>
              <p:cNvPr id="18" name="图片 17" descr="图片2.png"/>
              <p:cNvPicPr>
                <a:picLocks noChangeAspect="1"/>
              </p:cNvPicPr>
              <p:nvPr/>
            </p:nvPicPr>
            <p:blipFill>
              <a:blip r:embed="rId2"/>
              <a:stretch>
                <a:fillRect/>
              </a:stretch>
            </p:blipFill>
            <p:spPr>
              <a:xfrm>
                <a:off x="4707239" y="1624262"/>
                <a:ext cx="7497461" cy="4498476"/>
              </a:xfrm>
              <a:prstGeom prst="rect">
                <a:avLst/>
              </a:prstGeom>
            </p:spPr>
          </p:pic>
        </p:grpSp>
        <p:pic>
          <p:nvPicPr>
            <p:cNvPr id="24" name="图片 23" descr="图片1.png"/>
            <p:cNvPicPr>
              <a:picLocks noChangeAspect="1"/>
            </p:cNvPicPr>
            <p:nvPr/>
          </p:nvPicPr>
          <p:blipFill>
            <a:blip r:embed="rId3"/>
            <a:stretch>
              <a:fillRect/>
            </a:stretch>
          </p:blipFill>
          <p:spPr>
            <a:xfrm>
              <a:off x="-203200" y="0"/>
              <a:ext cx="8369300" cy="6222999"/>
            </a:xfrm>
            <a:prstGeom prst="rect">
              <a:avLst/>
            </a:prstGeom>
          </p:spPr>
        </p:pic>
      </p:grpSp>
      <p:sp>
        <p:nvSpPr>
          <p:cNvPr id="23" name="矩形 22"/>
          <p:cNvSpPr/>
          <p:nvPr/>
        </p:nvSpPr>
        <p:spPr>
          <a:xfrm>
            <a:off x="8058484" y="5274573"/>
            <a:ext cx="3886199" cy="378002"/>
          </a:xfrm>
          <a:prstGeom prst="rect">
            <a:avLst/>
          </a:pr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cs typeface="+mn-ea"/>
                <a:sym typeface="+mn-lt"/>
              </a:rPr>
              <a:t>区人社局   养老保险科</a:t>
            </a:r>
            <a:endParaRPr lang="zh-CN" altLang="en-US" sz="2000" dirty="0">
              <a:latin typeface="微软雅黑" panose="020B0503020204020204" pitchFamily="34" charset="-122"/>
              <a:ea typeface="微软雅黑" panose="020B0503020204020204" pitchFamily="34" charset="-122"/>
              <a:cs typeface="+mn-ea"/>
              <a:sym typeface="+mn-lt"/>
            </a:endParaRPr>
          </a:p>
        </p:txBody>
      </p:sp>
      <p:pic>
        <p:nvPicPr>
          <p:cNvPr id="29" name="图片 28" descr="QQ图片20200822192008.jpg"/>
          <p:cNvPicPr>
            <a:picLocks noChangeAspect="1"/>
          </p:cNvPicPr>
          <p:nvPr/>
        </p:nvPicPr>
        <p:blipFill>
          <a:blip r:embed="rId4" cstate="print"/>
          <a:stretch>
            <a:fillRect/>
          </a:stretch>
        </p:blipFill>
        <p:spPr>
          <a:xfrm>
            <a:off x="10782300" y="393700"/>
            <a:ext cx="1028700" cy="1028700"/>
          </a:xfrm>
          <a:prstGeom prst="rect">
            <a:avLst/>
          </a:prstGeom>
        </p:spPr>
      </p:pic>
      <p:sp>
        <p:nvSpPr>
          <p:cNvPr id="30" name="TextBox 29"/>
          <p:cNvSpPr txBox="1"/>
          <p:nvPr/>
        </p:nvSpPr>
        <p:spPr>
          <a:xfrm>
            <a:off x="7982283" y="3046662"/>
            <a:ext cx="3962400" cy="1794722"/>
          </a:xfrm>
          <a:prstGeom prst="rect">
            <a:avLst/>
          </a:prstGeom>
          <a:noFill/>
        </p:spPr>
        <p:txBody>
          <a:bodyPr wrap="square" rtlCol="0">
            <a:spAutoFit/>
          </a:bodyPr>
          <a:lstStyle/>
          <a:p>
            <a:pPr algn="dist">
              <a:lnSpc>
                <a:spcPct val="150000"/>
              </a:lnSpc>
            </a:pPr>
            <a:r>
              <a:rPr lang="zh-CN" altLang="en-US" sz="4000" dirty="0">
                <a:solidFill>
                  <a:schemeClr val="bg1"/>
                </a:solidFill>
                <a:latin typeface="黑体" panose="02010609060101010101" pitchFamily="49" charset="-122"/>
                <a:ea typeface="黑体" panose="02010609060101010101" pitchFamily="49" charset="-122"/>
              </a:rPr>
              <a:t>企业网办业务平台操作指南</a:t>
            </a:r>
            <a:endParaRPr lang="zh-CN" altLang="en-US" sz="40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4339650"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因病提前退休或退职</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89100" y="2362200"/>
            <a:ext cx="8839200" cy="384720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条件：</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苏州市级以上劳动能力鉴定委员会确认，</a:t>
            </a:r>
            <a:r>
              <a:rPr lang="zh-CN" altLang="en-US" sz="2400" u="sng" dirty="0">
                <a:latin typeface="微软雅黑" panose="020B0503020204020204" pitchFamily="34" charset="-122"/>
                <a:ea typeface="微软雅黑" panose="020B0503020204020204" pitchFamily="34" charset="-122"/>
              </a:rPr>
              <a:t>完全丧失劳动能力</a:t>
            </a:r>
            <a:endParaRPr lang="en-US" altLang="zh-CN" sz="2400" u="sng"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缴费年限</a:t>
            </a:r>
            <a:r>
              <a:rPr lang="en-US" altLang="zh-CN" sz="2400" u="sng"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年以上</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无年龄限制，符合上述条件即可。</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男满</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周岁、女满</a:t>
            </a: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周岁，符合上述条件者办理因病提前退休；否则办理因病提前退职。</a:t>
            </a:r>
            <a:endParaRPr lang="en-US" altLang="zh-CN" sz="16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3877985"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特殊工种提前退休</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6906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397000" y="2235201"/>
            <a:ext cx="9499600" cy="5632311"/>
          </a:xfrm>
          <a:prstGeom prst="rect">
            <a:avLst/>
          </a:prstGeom>
          <a:noFill/>
        </p:spPr>
        <p:txBody>
          <a:bodyPr wrap="square" rtlCol="0">
            <a:spAutoFit/>
          </a:bodyPr>
          <a:lstStyle/>
          <a:p>
            <a:r>
              <a:rPr lang="zh-CN" altLang="en-US" sz="2400" i="1" dirty="0">
                <a:latin typeface="微软雅黑" panose="020B0503020204020204" pitchFamily="34" charset="-122"/>
                <a:ea typeface="微软雅黑" panose="020B0503020204020204" pitchFamily="34" charset="-122"/>
              </a:rPr>
              <a:t>    从事井下、高温、低温、高空、特别繁重体力劳动或者其他有害身体健康工作并达到规定年限</a:t>
            </a:r>
            <a:endParaRPr lang="en-US" altLang="zh-CN" sz="2400" i="1" dirty="0">
              <a:latin typeface="微软雅黑" panose="020B0503020204020204" pitchFamily="34" charset="-122"/>
              <a:ea typeface="微软雅黑" panose="020B0503020204020204" pitchFamily="34" charset="-122"/>
            </a:endParaRPr>
          </a:p>
          <a:p>
            <a:endParaRPr lang="en-US" altLang="zh-CN" sz="2400" i="1"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吴江地区主要是：</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特别繁重体力劳动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：如吴江汽车客运公司的驾驶员、航运公司的船员，连续十五年或累计二十年；水产养殖场的渔工、装卸社装卸工，满十年；</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高温工种</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：如吴江热电厂的汽机运行工、吴江水泥厂的旋窑工、吴江轴承厂的铸工等，满九年；</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有毒有害工种</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：如吴江电线厂的包漆工、化肥厂的车间操作工、机械厂的喷漆工等，满八年。</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endParaRPr lang="en-US" altLang="zh-CN" sz="2400" u="sng"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3877985"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特殊工种提前退休</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36619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397000" y="2235201"/>
            <a:ext cx="9499600" cy="3785652"/>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注意：</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苏州地区实行备案管理，所在企业和所从事的工种必须在吴江区特殊工种备案名录内；</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档案必须齐全，原则上每年都能有一张体现工种的工资单，年限按月计算。</a:t>
            </a:r>
            <a:endParaRPr lang="en-US" altLang="zh-CN" sz="2400" dirty="0">
              <a:latin typeface="微软雅黑" panose="020B0503020204020204" pitchFamily="34" charset="-122"/>
              <a:ea typeface="微软雅黑" panose="020B0503020204020204" pitchFamily="34" charset="-122"/>
            </a:endParaRPr>
          </a:p>
          <a:p>
            <a:endParaRPr lang="en-US" altLang="zh-CN" sz="2400" u="sng"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647974"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企业职工基本养老保险退休申请</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52528" y="2100672"/>
            <a:ext cx="8839200" cy="489364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步骤：</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登录网上办事服务大厅</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单位办事</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企业职工基本养老保险服务</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企业职工基本养老保险退休申请</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点击申报</a:t>
            </a:r>
            <a:endParaRPr lang="en-US" altLang="zh-CN" sz="2400" u="sng"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pPr fontAlgn="ct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进入</a:t>
            </a:r>
            <a:r>
              <a:rPr lang="zh-CN" altLang="en-US" sz="2400" b="1" dirty="0">
                <a:latin typeface="微软雅黑" panose="020B0503020204020204" pitchFamily="34" charset="-122"/>
                <a:ea typeface="微软雅黑" panose="020B0503020204020204" pitchFamily="34" charset="-122"/>
              </a:rPr>
              <a:t>企业职工基本养老保险退休申请</a:t>
            </a:r>
            <a:r>
              <a:rPr lang="zh-CN" altLang="en-US" sz="2400" dirty="0">
                <a:latin typeface="微软雅黑" panose="020B0503020204020204" pitchFamily="34" charset="-122"/>
                <a:ea typeface="微软雅黑" panose="020B0503020204020204" pitchFamily="34" charset="-122"/>
              </a:rPr>
              <a:t>申报界面，输入带星号必填项，如涉及中断缴费，请填写完整中断年限信息，点击确认提交，打印退休审批表，办理完结。</a:t>
            </a:r>
            <a:endParaRPr lang="zh-CN" altLang="en-US" sz="2400" dirty="0">
              <a:latin typeface="微软雅黑" panose="020B0503020204020204" pitchFamily="34" charset="-122"/>
              <a:ea typeface="微软雅黑" panose="020B0503020204020204" pitchFamily="34" charset="-122"/>
            </a:endParaRPr>
          </a:p>
          <a:p>
            <a:br>
              <a:rPr lang="zh-CN" altLang="en-US" sz="2400" dirty="0"/>
            </a:br>
            <a:r>
              <a:rPr lang="zh-CN" altLang="en-US" sz="2400" dirty="0"/>
              <a:t>注：参加工作时间务必填写准确；打印出的退休审批表本人签字并加盖公章。</a:t>
            </a:r>
            <a:endParaRPr lang="en-US" altLang="zh-CN"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647974"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企业职工基本养老保险退休申请</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52528" y="2100672"/>
            <a:ext cx="8839200" cy="1198880"/>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步骤：</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第一步输入网址https://rs.jshrss.jiangsu.gov.cn/进入江苏人社网上办事服务大厅。</a:t>
            </a:r>
            <a:endParaRPr lang="en-US" altLang="zh-CN" sz="2400" dirty="0">
              <a:latin typeface="微软雅黑" panose="020B0503020204020204" pitchFamily="34" charset="-122"/>
              <a:ea typeface="微软雅黑" panose="020B0503020204020204" pitchFamily="34" charset="-122"/>
            </a:endParaRPr>
          </a:p>
        </p:txBody>
      </p:sp>
      <p:pic>
        <p:nvPicPr>
          <p:cNvPr id="6" name="图片 5" descr="微信图片_20210928162909"/>
          <p:cNvPicPr>
            <a:picLocks noChangeAspect="1"/>
          </p:cNvPicPr>
          <p:nvPr/>
        </p:nvPicPr>
        <p:blipFill>
          <a:blip r:embed="rId2"/>
          <a:stretch>
            <a:fillRect/>
          </a:stretch>
        </p:blipFill>
        <p:spPr>
          <a:xfrm>
            <a:off x="1652905" y="3307080"/>
            <a:ext cx="8839200" cy="2966720"/>
          </a:xfrm>
          <a:prstGeom prst="rect">
            <a:avLst/>
          </a:prstGeom>
        </p:spPr>
      </p:pic>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647974"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企业职工基本养老保险退休申请</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7" name="文本框 6"/>
          <p:cNvSpPr txBox="1"/>
          <p:nvPr/>
        </p:nvSpPr>
        <p:spPr>
          <a:xfrm>
            <a:off x="1363345" y="2294255"/>
            <a:ext cx="8735060" cy="645160"/>
          </a:xfrm>
          <a:prstGeom prst="rect">
            <a:avLst/>
          </a:prstGeom>
          <a:noFill/>
        </p:spPr>
        <p:txBody>
          <a:bodyPr wrap="square" rtlCol="0" anchor="t">
            <a:spAutoFit/>
          </a:bodyPr>
          <a:p>
            <a:r>
              <a:rPr lang="zh-CN" altLang="en-US"/>
              <a:t>第二</a:t>
            </a:r>
            <a:r>
              <a:rPr lang="zh-CN" altLang="en-US"/>
              <a:t>步：单位登录后点击“单位办事”—“社会保险”，选择“企业职工基本养老保险服务”—“企业职工基本养老保险退休申请”。</a:t>
            </a:r>
            <a:endParaRPr lang="zh-CN" altLang="en-US"/>
          </a:p>
        </p:txBody>
      </p:sp>
      <p:pic>
        <p:nvPicPr>
          <p:cNvPr id="8" name="图片 7" descr="微信图片_20210928163123"/>
          <p:cNvPicPr>
            <a:picLocks noChangeAspect="1"/>
          </p:cNvPicPr>
          <p:nvPr/>
        </p:nvPicPr>
        <p:blipFill>
          <a:blip r:embed="rId2"/>
          <a:stretch>
            <a:fillRect/>
          </a:stretch>
        </p:blipFill>
        <p:spPr>
          <a:xfrm>
            <a:off x="1722120" y="3111500"/>
            <a:ext cx="8017510" cy="3068320"/>
          </a:xfrm>
          <a:prstGeom prst="rect">
            <a:avLst/>
          </a:prstGeom>
        </p:spPr>
      </p:pic>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647974"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企业职工基本养老保险退休申请</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358775" y="1779905"/>
            <a:ext cx="11770360" cy="4925695"/>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552708" y="1986372"/>
            <a:ext cx="8839200" cy="82994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第三步：点击“申报”进入以下页面，输入办理职工的身份证号码，完善职工的相关信息。</a:t>
            </a:r>
            <a:endParaRPr lang="en-US" altLang="zh-CN" sz="2400" dirty="0">
              <a:latin typeface="微软雅黑" panose="020B0503020204020204" pitchFamily="34" charset="-122"/>
              <a:ea typeface="微软雅黑" panose="020B0503020204020204" pitchFamily="34" charset="-122"/>
            </a:endParaRPr>
          </a:p>
        </p:txBody>
      </p:sp>
      <p:pic>
        <p:nvPicPr>
          <p:cNvPr id="6" name="图片 5" descr="微信图片_20210928163442"/>
          <p:cNvPicPr>
            <a:picLocks noChangeAspect="1"/>
          </p:cNvPicPr>
          <p:nvPr/>
        </p:nvPicPr>
        <p:blipFill>
          <a:blip r:embed="rId2"/>
          <a:stretch>
            <a:fillRect/>
          </a:stretch>
        </p:blipFill>
        <p:spPr>
          <a:xfrm>
            <a:off x="552450" y="2807970"/>
            <a:ext cx="8910955" cy="3397250"/>
          </a:xfrm>
          <a:prstGeom prst="rect">
            <a:avLst/>
          </a:prstGeom>
        </p:spPr>
      </p:pic>
      <p:sp>
        <p:nvSpPr>
          <p:cNvPr id="7" name="文本框 6"/>
          <p:cNvSpPr txBox="1"/>
          <p:nvPr/>
        </p:nvSpPr>
        <p:spPr>
          <a:xfrm>
            <a:off x="9589135" y="3011805"/>
            <a:ext cx="2540000" cy="1198880"/>
          </a:xfrm>
          <a:prstGeom prst="rect">
            <a:avLst/>
          </a:prstGeom>
          <a:noFill/>
        </p:spPr>
        <p:txBody>
          <a:bodyPr wrap="square" rtlCol="0" anchor="t">
            <a:spAutoFit/>
          </a:bodyPr>
          <a:p>
            <a:r>
              <a:rPr lang="zh-CN" altLang="en-US"/>
              <a:t>注意：退休类型选择“正常退休”，特殊工种提前退休类型暂不进行网上申报。</a:t>
            </a:r>
            <a:endParaRPr lang="zh-CN" altLang="en-US"/>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647974"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企业职工基本养老保险退休申请</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605790" y="1779905"/>
            <a:ext cx="10461625" cy="4582795"/>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097538" y="1900012"/>
            <a:ext cx="8839200" cy="1198880"/>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第四步：完善相关信息后点“确认提交”，点击“关闭弹窗”，不要点击“关闭事项”，点“打印”，打印审批表（一式三份）。</a:t>
            </a:r>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pic>
        <p:nvPicPr>
          <p:cNvPr id="6" name="图片 5" descr="微信图片_20210928163645"/>
          <p:cNvPicPr>
            <a:picLocks noChangeAspect="1"/>
          </p:cNvPicPr>
          <p:nvPr/>
        </p:nvPicPr>
        <p:blipFill>
          <a:blip r:embed="rId2"/>
          <a:stretch>
            <a:fillRect/>
          </a:stretch>
        </p:blipFill>
        <p:spPr>
          <a:xfrm>
            <a:off x="1201420" y="2767965"/>
            <a:ext cx="8631555" cy="3649980"/>
          </a:xfrm>
          <a:prstGeom prst="rect">
            <a:avLst/>
          </a:prstGeom>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647974"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企业职工基本养老保险退休申请</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52528" y="2100672"/>
            <a:ext cx="8839200" cy="82994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如已点击“关闭事项”，可点击页面右上角“单位中心”，点击“办理中”进入单位办件列表，点击“查看办件详情”进行打印。</a:t>
            </a:r>
            <a:endParaRPr lang="en-US" altLang="zh-CN" sz="2400" dirty="0">
              <a:latin typeface="微软雅黑" panose="020B0503020204020204" pitchFamily="34" charset="-122"/>
              <a:ea typeface="微软雅黑" panose="020B0503020204020204" pitchFamily="34" charset="-122"/>
            </a:endParaRPr>
          </a:p>
        </p:txBody>
      </p:sp>
      <p:pic>
        <p:nvPicPr>
          <p:cNvPr id="6" name="图片 5" descr="微信图片_20210928164242"/>
          <p:cNvPicPr>
            <a:picLocks noChangeAspect="1"/>
          </p:cNvPicPr>
          <p:nvPr/>
        </p:nvPicPr>
        <p:blipFill>
          <a:blip r:embed="rId2"/>
          <a:stretch>
            <a:fillRect/>
          </a:stretch>
        </p:blipFill>
        <p:spPr>
          <a:xfrm>
            <a:off x="1652270" y="2930525"/>
            <a:ext cx="8576945" cy="3261360"/>
          </a:xfrm>
          <a:prstGeom prst="rect">
            <a:avLst/>
          </a:prstGeom>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3877985"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企业年金方案备案</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52528" y="2100672"/>
            <a:ext cx="8839200" cy="3785652"/>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步骤：</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登录网上办事服务大厅</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单位办事</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企业年金方案备案</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企业年金方案备案</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点击申报</a:t>
            </a:r>
            <a:endParaRPr lang="en-US" altLang="zh-CN" sz="2400" u="sng"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pPr fontAlgn="ct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进入</a:t>
            </a:r>
            <a:r>
              <a:rPr lang="zh-CN" altLang="en-US" sz="2400" b="1" dirty="0">
                <a:latin typeface="微软雅黑" panose="020B0503020204020204" pitchFamily="34" charset="-122"/>
                <a:ea typeface="微软雅黑" panose="020B0503020204020204" pitchFamily="34" charset="-122"/>
              </a:rPr>
              <a:t>企业年金方案备案</a:t>
            </a:r>
            <a:r>
              <a:rPr lang="zh-CN" altLang="en-US" sz="2400" dirty="0">
                <a:latin typeface="微软雅黑" panose="020B0503020204020204" pitchFamily="34" charset="-122"/>
                <a:ea typeface="微软雅黑" panose="020B0503020204020204" pitchFamily="34" charset="-122"/>
              </a:rPr>
              <a:t>申报界面，输入带星号必填项，点击确认提交，办理完结。</a:t>
            </a:r>
            <a:endParaRPr lang="zh-CN" altLang="en-US" sz="2400" dirty="0">
              <a:latin typeface="微软雅黑" panose="020B0503020204020204" pitchFamily="34" charset="-122"/>
              <a:ea typeface="微软雅黑" panose="020B0503020204020204" pitchFamily="34" charset="-122"/>
            </a:endParaRPr>
          </a:p>
          <a:p>
            <a:br>
              <a:rPr lang="zh-CN" altLang="en-US" sz="2400" dirty="0"/>
            </a:br>
            <a:r>
              <a:rPr lang="zh-CN" altLang="en-US" sz="2400" dirty="0"/>
              <a:t>注：附件材料可在右侧材料列表中添加。</a:t>
            </a:r>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281779" y="448232"/>
            <a:ext cx="32624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latin typeface="微软雅黑" panose="020B0503020204020204" pitchFamily="34" charset="-122"/>
                <a:ea typeface="微软雅黑" panose="020B0503020204020204" pitchFamily="34" charset="-122"/>
                <a:cs typeface="+mn-ea"/>
                <a:sym typeface="+mn-lt"/>
              </a:rPr>
              <a:t>正常退休年龄</a:t>
            </a:r>
            <a:endParaRPr lang="en-US" altLang="en-US" sz="4000" dirty="0">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121778" y="2091138"/>
            <a:ext cx="9927222" cy="4284262"/>
            <a:chOff x="1401178" y="1913338"/>
            <a:chExt cx="9894294" cy="3012291"/>
          </a:xfrm>
        </p:grpSpPr>
        <p:sp>
          <p:nvSpPr>
            <p:cNvPr id="46" name="圆角矩形 45"/>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7"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51"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32" name="TextBox 31"/>
          <p:cNvSpPr txBox="1"/>
          <p:nvPr/>
        </p:nvSpPr>
        <p:spPr>
          <a:xfrm>
            <a:off x="1676400" y="2463800"/>
            <a:ext cx="8839200" cy="3416320"/>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    男满</a:t>
            </a:r>
            <a:r>
              <a:rPr lang="en-US" altLang="zh-CN" sz="2400" dirty="0">
                <a:latin typeface="微软雅黑" panose="020B0503020204020204" pitchFamily="34" charset="-122"/>
                <a:ea typeface="微软雅黑" panose="020B0503020204020204" pitchFamily="34" charset="-122"/>
              </a:rPr>
              <a:t>60</a:t>
            </a:r>
            <a:r>
              <a:rPr lang="zh-CN" altLang="en-US" sz="2400" dirty="0">
                <a:latin typeface="微软雅黑" panose="020B0503020204020204" pitchFamily="34" charset="-122"/>
                <a:ea typeface="微软雅黑" panose="020B0503020204020204" pitchFamily="34" charset="-122"/>
              </a:rPr>
              <a:t>周岁</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女工人满</a:t>
            </a:r>
            <a:r>
              <a:rPr lang="en-US" altLang="zh-CN" sz="2400" dirty="0">
                <a:latin typeface="微软雅黑" panose="020B0503020204020204" pitchFamily="34" charset="-122"/>
                <a:ea typeface="微软雅黑" panose="020B0503020204020204" pitchFamily="34" charset="-122"/>
              </a:rPr>
              <a:t>50</a:t>
            </a:r>
            <a:r>
              <a:rPr lang="zh-CN" altLang="en-US" sz="2400" dirty="0">
                <a:latin typeface="微软雅黑" panose="020B0503020204020204" pitchFamily="34" charset="-122"/>
                <a:ea typeface="微软雅黑" panose="020B0503020204020204" pitchFamily="34" charset="-122"/>
              </a:rPr>
              <a:t>周岁</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女干部、</a:t>
            </a:r>
            <a:r>
              <a:rPr lang="en-US" altLang="zh-CN" sz="2400" dirty="0">
                <a:latin typeface="微软雅黑" panose="020B0503020204020204" pitchFamily="34" charset="-122"/>
                <a:ea typeface="微软雅黑" panose="020B0503020204020204" pitchFamily="34" charset="-122"/>
              </a:rPr>
              <a:t>45</a:t>
            </a:r>
            <a:r>
              <a:rPr lang="zh-CN" altLang="en-US" sz="2400" dirty="0">
                <a:latin typeface="微软雅黑" panose="020B0503020204020204" pitchFamily="34" charset="-122"/>
                <a:ea typeface="微软雅黑" panose="020B0503020204020204" pitchFamily="34" charset="-122"/>
              </a:rPr>
              <a:t>周岁前在管理或技术岗位上工作、</a:t>
            </a:r>
            <a:r>
              <a:rPr lang="en-US" altLang="zh-CN" sz="2400" dirty="0">
                <a:latin typeface="微软雅黑" panose="020B0503020204020204" pitchFamily="34" charset="-122"/>
                <a:ea typeface="微软雅黑" panose="020B0503020204020204" pitchFamily="34" charset="-122"/>
              </a:rPr>
              <a:t>45</a:t>
            </a:r>
            <a:r>
              <a:rPr lang="zh-CN" altLang="en-US" sz="2400" dirty="0">
                <a:latin typeface="微软雅黑" panose="020B0503020204020204" pitchFamily="34" charset="-122"/>
                <a:ea typeface="微软雅黑" panose="020B0503020204020204" pitchFamily="34" charset="-122"/>
              </a:rPr>
              <a:t>周岁后仍继续在管理或技术岗位上工作过的女工人满</a:t>
            </a:r>
            <a:r>
              <a:rPr lang="en-US" altLang="zh-CN" sz="2400" dirty="0">
                <a:latin typeface="微软雅黑" panose="020B0503020204020204" pitchFamily="34" charset="-122"/>
                <a:ea typeface="微软雅黑" panose="020B0503020204020204" pitchFamily="34" charset="-122"/>
              </a:rPr>
              <a:t>55</a:t>
            </a:r>
            <a:r>
              <a:rPr lang="zh-CN" altLang="en-US" sz="2400" dirty="0">
                <a:latin typeface="微软雅黑" panose="020B0503020204020204" pitchFamily="34" charset="-122"/>
                <a:ea typeface="微软雅黑" panose="020B0503020204020204" pitchFamily="34" charset="-122"/>
              </a:rPr>
              <a:t>周岁</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个体工商户、灵活就业的女参保人员、保留养老保险关系的女失业人员，年满</a:t>
            </a:r>
            <a:r>
              <a:rPr lang="en-US" altLang="zh-CN" sz="2400" dirty="0">
                <a:latin typeface="微软雅黑" panose="020B0503020204020204" pitchFamily="34" charset="-122"/>
                <a:ea typeface="微软雅黑" panose="020B0503020204020204" pitchFamily="34" charset="-122"/>
              </a:rPr>
              <a:t>55</a:t>
            </a:r>
            <a:r>
              <a:rPr lang="zh-CN" altLang="en-US" sz="2400" dirty="0">
                <a:latin typeface="微软雅黑" panose="020B0503020204020204" pitchFamily="34" charset="-122"/>
                <a:ea typeface="微软雅黑" panose="020B0503020204020204" pitchFamily="34" charset="-122"/>
              </a:rPr>
              <a:t>周岁</a:t>
            </a:r>
            <a:endParaRPr lang="zh-CN" altLang="en-US" sz="2400" dirty="0">
              <a:latin typeface="微软雅黑" panose="020B0503020204020204" pitchFamily="34" charset="-122"/>
              <a:ea typeface="微软雅黑" panose="020B0503020204020204" pitchFamily="34" charset="-122"/>
            </a:endParaRPr>
          </a:p>
        </p:txBody>
      </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3877985"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企业年金方案备案</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pic>
        <p:nvPicPr>
          <p:cNvPr id="6" name="图片 5"/>
          <p:cNvPicPr>
            <a:picLocks noChangeAspect="1"/>
          </p:cNvPicPr>
          <p:nvPr/>
        </p:nvPicPr>
        <p:blipFill>
          <a:blip r:embed="rId2"/>
          <a:stretch>
            <a:fillRect/>
          </a:stretch>
        </p:blipFill>
        <p:spPr>
          <a:xfrm>
            <a:off x="2255724" y="2076507"/>
            <a:ext cx="7462017" cy="4197385"/>
          </a:xfrm>
          <a:prstGeom prst="rect">
            <a:avLst/>
          </a:prstGeom>
        </p:spPr>
      </p:pic>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750566" cy="7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200" kern="0" dirty="0">
                <a:solidFill>
                  <a:srgbClr val="404040"/>
                </a:solidFill>
                <a:latin typeface="微软雅黑" panose="020B0503020204020204" pitchFamily="34" charset="-122"/>
                <a:ea typeface="微软雅黑" panose="020B0503020204020204" pitchFamily="34" charset="-122"/>
                <a:cs typeface="+mn-ea"/>
                <a:sym typeface="+mn-lt"/>
              </a:rPr>
              <a:t>省人社一体化平台退休业务网办要点</a:t>
            </a:r>
            <a:endParaRPr lang="zh-CN" altLang="en-US" sz="32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sp>
        <p:nvSpPr>
          <p:cNvPr id="44" name="TextBox 43"/>
          <p:cNvSpPr txBox="1"/>
          <p:nvPr/>
        </p:nvSpPr>
        <p:spPr>
          <a:xfrm>
            <a:off x="366106" y="1743629"/>
            <a:ext cx="11468100" cy="5815965"/>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女职工岗位申报要先进行岗位设置。如单位存在女干部身份的员工，可携带档案至区人社局养老科办理。</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企业职工基本养老保险退休申请在网上申报时要将退休时间填写准确，如不确定退休时间等相关信息，请携带公章到现场办理。</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企业职工基本养老保险退休申请确认提交后一定要</a:t>
            </a:r>
            <a:r>
              <a:rPr lang="zh-CN" altLang="en-US" sz="2000" dirty="0">
                <a:solidFill>
                  <a:srgbClr val="FF0000"/>
                </a:solidFill>
                <a:latin typeface="微软雅黑" panose="020B0503020204020204" pitchFamily="34" charset="-122"/>
                <a:ea typeface="微软雅黑" panose="020B0503020204020204" pitchFamily="34" charset="-122"/>
              </a:rPr>
              <a:t>打印退休审批表</a:t>
            </a:r>
            <a:r>
              <a:rPr lang="zh-CN" altLang="en-US" sz="2000"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其本人一定要签字，单位要盖章</a:t>
            </a:r>
            <a:r>
              <a:rPr lang="zh-CN" altLang="en-US" sz="2000" dirty="0">
                <a:latin typeface="微软雅黑" panose="020B0503020204020204" pitchFamily="34" charset="-122"/>
                <a:ea typeface="微软雅黑" panose="020B0503020204020204" pitchFamily="34" charset="-122"/>
              </a:rPr>
              <a:t>），若是病退一定要在右侧材料列表中提交</a:t>
            </a:r>
            <a:r>
              <a:rPr lang="zh-CN" altLang="en-US" sz="2000" dirty="0">
                <a:solidFill>
                  <a:srgbClr val="FF0000"/>
                </a:solidFill>
                <a:latin typeface="微软雅黑" panose="020B0503020204020204" pitchFamily="34" charset="-122"/>
                <a:ea typeface="微软雅黑" panose="020B0503020204020204" pitchFamily="34" charset="-122"/>
              </a:rPr>
              <a:t>劳动能力鉴定书。</a:t>
            </a:r>
            <a:endParaRPr lang="en-US" altLang="zh-CN" sz="2000" dirty="0">
              <a:solidFill>
                <a:srgbClr val="FF0000"/>
              </a:solidFill>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sym typeface="+mn-ea"/>
              </a:rPr>
              <a:t>4.企业年金申报所需材料：①.关于申请企业年金方案报备的函原件（以单位名义正式向人力资源和社会保障部门行文） ②.企业年金方案报备表原件（主管部门盖章，国资委管辖企业要征得国资委同意）</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sym typeface="+mn-ea"/>
              </a:rPr>
              <a:t>    ③.企业年金方案原件</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sym typeface="+mn-ea"/>
              </a:rPr>
              <a:t>    ④.同意企业年金方案的集体协商意见及表决情况原件（国有及国有控股企业的企业年金方案应提交企业职工大会或职工代表大会通过，其他企业由工会或职工代表集体协商通过）</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sym typeface="+mn-ea"/>
              </a:rPr>
              <a:t>    ⑤.企业上年度完成基本养老保险按时足额缴费情况证明原件（由参保地社保经办机构提供申请人上年度缴费工资总额和参保人数）</a:t>
            </a:r>
            <a:endParaRPr lang="en-US" altLang="zh-CN" dirty="0">
              <a:latin typeface="微软雅黑" panose="020B0503020204020204" pitchFamily="34" charset="-122"/>
              <a:ea typeface="微软雅黑" panose="020B0503020204020204" pitchFamily="34" charset="-122"/>
            </a:endParaRPr>
          </a:p>
          <a:p>
            <a:endParaRPr lang="en-US" altLang="zh-CN" u="sng"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203200" y="0"/>
            <a:ext cx="12407900" cy="6222999"/>
            <a:chOff x="-203200" y="0"/>
            <a:chExt cx="12407900" cy="6222999"/>
          </a:xfrm>
        </p:grpSpPr>
        <p:grpSp>
          <p:nvGrpSpPr>
            <p:cNvPr id="3" name="组合 26"/>
            <p:cNvGrpSpPr/>
            <p:nvPr/>
          </p:nvGrpSpPr>
          <p:grpSpPr>
            <a:xfrm>
              <a:off x="8086" y="1624262"/>
              <a:ext cx="12196614" cy="4498476"/>
              <a:chOff x="8086" y="1624262"/>
              <a:chExt cx="12196614" cy="4498476"/>
            </a:xfrm>
          </p:grpSpPr>
          <p:pic>
            <p:nvPicPr>
              <p:cNvPr id="13" name="图片 12" descr="timg.jfif"/>
              <p:cNvPicPr>
                <a:picLocks noChangeAspect="1"/>
              </p:cNvPicPr>
              <p:nvPr/>
            </p:nvPicPr>
            <p:blipFill>
              <a:blip r:embed="rId1"/>
              <a:stretch>
                <a:fillRect/>
              </a:stretch>
            </p:blipFill>
            <p:spPr>
              <a:xfrm>
                <a:off x="8086" y="1625600"/>
                <a:ext cx="7197931" cy="4483100"/>
              </a:xfrm>
              <a:prstGeom prst="rect">
                <a:avLst/>
              </a:prstGeom>
            </p:spPr>
          </p:pic>
          <p:pic>
            <p:nvPicPr>
              <p:cNvPr id="18" name="图片 17" descr="图片2.png"/>
              <p:cNvPicPr>
                <a:picLocks noChangeAspect="1"/>
              </p:cNvPicPr>
              <p:nvPr/>
            </p:nvPicPr>
            <p:blipFill>
              <a:blip r:embed="rId2"/>
              <a:stretch>
                <a:fillRect/>
              </a:stretch>
            </p:blipFill>
            <p:spPr>
              <a:xfrm>
                <a:off x="4707239" y="1624262"/>
                <a:ext cx="7497461" cy="4498476"/>
              </a:xfrm>
              <a:prstGeom prst="rect">
                <a:avLst/>
              </a:prstGeom>
            </p:spPr>
          </p:pic>
        </p:grpSp>
        <p:pic>
          <p:nvPicPr>
            <p:cNvPr id="24" name="图片 23" descr="图片1.png"/>
            <p:cNvPicPr>
              <a:picLocks noChangeAspect="1"/>
            </p:cNvPicPr>
            <p:nvPr/>
          </p:nvPicPr>
          <p:blipFill>
            <a:blip r:embed="rId3"/>
            <a:stretch>
              <a:fillRect/>
            </a:stretch>
          </p:blipFill>
          <p:spPr>
            <a:xfrm>
              <a:off x="-203200" y="0"/>
              <a:ext cx="8369300" cy="6222999"/>
            </a:xfrm>
            <a:prstGeom prst="rect">
              <a:avLst/>
            </a:prstGeom>
          </p:spPr>
        </p:pic>
      </p:grpSp>
      <p:sp>
        <p:nvSpPr>
          <p:cNvPr id="23" name="矩形 22"/>
          <p:cNvSpPr/>
          <p:nvPr/>
        </p:nvSpPr>
        <p:spPr>
          <a:xfrm>
            <a:off x="8058484" y="5274573"/>
            <a:ext cx="3886199" cy="378002"/>
          </a:xfrm>
          <a:prstGeom prst="rect">
            <a:avLst/>
          </a:pr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cs typeface="+mn-ea"/>
                <a:sym typeface="+mn-lt"/>
              </a:rPr>
              <a:t>区人社局   养老保险科</a:t>
            </a:r>
            <a:endParaRPr lang="zh-CN" altLang="en-US" sz="2000" dirty="0">
              <a:latin typeface="微软雅黑" panose="020B0503020204020204" pitchFamily="34" charset="-122"/>
              <a:ea typeface="微软雅黑" panose="020B0503020204020204" pitchFamily="34" charset="-122"/>
              <a:cs typeface="+mn-ea"/>
              <a:sym typeface="+mn-lt"/>
            </a:endParaRPr>
          </a:p>
        </p:txBody>
      </p:sp>
      <p:pic>
        <p:nvPicPr>
          <p:cNvPr id="29" name="图片 28" descr="QQ图片20200822192008.jpg"/>
          <p:cNvPicPr>
            <a:picLocks noChangeAspect="1"/>
          </p:cNvPicPr>
          <p:nvPr/>
        </p:nvPicPr>
        <p:blipFill>
          <a:blip r:embed="rId4" cstate="print"/>
          <a:stretch>
            <a:fillRect/>
          </a:stretch>
        </p:blipFill>
        <p:spPr>
          <a:xfrm>
            <a:off x="10782300" y="393700"/>
            <a:ext cx="1028700" cy="1028700"/>
          </a:xfrm>
          <a:prstGeom prst="rect">
            <a:avLst/>
          </a:prstGeom>
        </p:spPr>
      </p:pic>
      <p:sp>
        <p:nvSpPr>
          <p:cNvPr id="31" name="TextBox 30"/>
          <p:cNvSpPr txBox="1"/>
          <p:nvPr/>
        </p:nvSpPr>
        <p:spPr>
          <a:xfrm>
            <a:off x="8013700" y="2946400"/>
            <a:ext cx="3962400" cy="1377749"/>
          </a:xfrm>
          <a:prstGeom prst="rect">
            <a:avLst/>
          </a:prstGeom>
          <a:noFill/>
        </p:spPr>
        <p:txBody>
          <a:bodyPr wrap="square" rtlCol="0">
            <a:spAutoFit/>
          </a:bodyPr>
          <a:lstStyle/>
          <a:p>
            <a:pPr algn="dist">
              <a:lnSpc>
                <a:spcPct val="150000"/>
              </a:lnSpc>
            </a:pPr>
            <a:r>
              <a:rPr lang="zh-CN" altLang="en-US" sz="6600" dirty="0">
                <a:solidFill>
                  <a:schemeClr val="bg1"/>
                </a:solidFill>
                <a:latin typeface="黑体" panose="02010609060101010101" pitchFamily="49" charset="-122"/>
                <a:ea typeface="黑体" panose="02010609060101010101" pitchFamily="49" charset="-122"/>
              </a:rPr>
              <a:t>谢谢关注</a:t>
            </a:r>
            <a:endParaRPr lang="zh-CN" altLang="en-US" sz="66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281779" y="448232"/>
            <a:ext cx="3775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latin typeface="微软雅黑" panose="020B0503020204020204" pitchFamily="34" charset="-122"/>
                <a:ea typeface="微软雅黑" panose="020B0503020204020204" pitchFamily="34" charset="-122"/>
                <a:cs typeface="+mn-ea"/>
                <a:sym typeface="+mn-lt"/>
              </a:rPr>
              <a:t>女职工岗位申报</a:t>
            </a:r>
            <a:endParaRPr lang="en-US" altLang="en-US" sz="4000" dirty="0">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圆角矩形 45"/>
          <p:cNvSpPr/>
          <p:nvPr/>
        </p:nvSpPr>
        <p:spPr>
          <a:xfrm>
            <a:off x="1298986" y="1972738"/>
            <a:ext cx="9791218" cy="40470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7" name="矩形 93"/>
          <p:cNvSpPr/>
          <p:nvPr/>
        </p:nvSpPr>
        <p:spPr>
          <a:xfrm>
            <a:off x="12360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51" name="矩形 93"/>
          <p:cNvSpPr/>
          <p:nvPr/>
        </p:nvSpPr>
        <p:spPr>
          <a:xfrm rot="10800000">
            <a:off x="10784548" y="5684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76" name="矩形 75"/>
          <p:cNvSpPr/>
          <p:nvPr/>
        </p:nvSpPr>
        <p:spPr>
          <a:xfrm>
            <a:off x="10238244" y="4751722"/>
            <a:ext cx="1204110" cy="8307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cs typeface="+mn-ea"/>
                <a:sym typeface="+mn-lt"/>
              </a:rPr>
              <a:t>共创</a:t>
            </a:r>
            <a:endParaRPr lang="en-US" altLang="zh-CN" sz="2400" dirty="0">
              <a:solidFill>
                <a:schemeClr val="bg1"/>
              </a:solidFill>
              <a:cs typeface="+mn-ea"/>
              <a:sym typeface="+mn-lt"/>
            </a:endParaRPr>
          </a:p>
          <a:p>
            <a:r>
              <a:rPr lang="zh-CN" altLang="en-US" sz="2400" dirty="0">
                <a:solidFill>
                  <a:schemeClr val="bg1"/>
                </a:solidFill>
                <a:cs typeface="+mn-ea"/>
                <a:sym typeface="+mn-lt"/>
              </a:rPr>
              <a:t>未来</a:t>
            </a:r>
            <a:endParaRPr lang="zh-CN" altLang="en-US" sz="2400" dirty="0">
              <a:solidFill>
                <a:schemeClr val="bg1"/>
              </a:solidFill>
              <a:cs typeface="+mn-ea"/>
              <a:sym typeface="+mn-lt"/>
            </a:endParaRPr>
          </a:p>
        </p:txBody>
      </p:sp>
      <p:sp>
        <p:nvSpPr>
          <p:cNvPr id="32" name="TextBox 31"/>
          <p:cNvSpPr txBox="1"/>
          <p:nvPr/>
        </p:nvSpPr>
        <p:spPr>
          <a:xfrm>
            <a:off x="2070100" y="2260600"/>
            <a:ext cx="8661400" cy="3847207"/>
          </a:xfrm>
          <a:prstGeom prst="rect">
            <a:avLst/>
          </a:prstGeom>
          <a:noFill/>
        </p:spPr>
        <p:txBody>
          <a:bodyPr wrap="square" rtlCol="0">
            <a:spAutoFit/>
          </a:bodyPr>
          <a:lstStyle/>
          <a:p>
            <a:r>
              <a:rPr lang="en-US" altLang="zh-CN" sz="4400" i="1" u="sng" dirty="0">
                <a:latin typeface="微软雅黑" panose="020B0503020204020204" pitchFamily="34" charset="-122"/>
                <a:ea typeface="微软雅黑" panose="020B0503020204020204" pitchFamily="34" charset="-122"/>
              </a:rPr>
              <a:t>55  </a:t>
            </a:r>
            <a:r>
              <a:rPr lang="zh-CN" altLang="en-US" sz="2000" dirty="0">
                <a:latin typeface="微软雅黑" panose="020B0503020204020204" pitchFamily="34" charset="-122"/>
                <a:ea typeface="微软雅黑" panose="020B0503020204020204" pitchFamily="34" charset="-122"/>
              </a:rPr>
              <a:t>周岁</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女干部：大中专院校毕业后分配至企业工作，有干部身份（干部人事档案）。</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B.45</a:t>
            </a:r>
            <a:r>
              <a:rPr lang="zh-CN" altLang="en-US" sz="2000" dirty="0">
                <a:latin typeface="微软雅黑" panose="020B0503020204020204" pitchFamily="34" charset="-122"/>
                <a:ea typeface="微软雅黑" panose="020B0503020204020204" pitchFamily="34" charset="-122"/>
              </a:rPr>
              <a:t>周岁前在管理岗位上工作、</a:t>
            </a:r>
            <a:r>
              <a:rPr lang="en-US" altLang="zh-CN" sz="2000" dirty="0">
                <a:latin typeface="微软雅黑" panose="020B0503020204020204" pitchFamily="34" charset="-122"/>
                <a:ea typeface="微软雅黑" panose="020B0503020204020204" pitchFamily="34" charset="-122"/>
              </a:rPr>
              <a:t>45</a:t>
            </a:r>
            <a:r>
              <a:rPr lang="zh-CN" altLang="en-US" sz="2000" dirty="0">
                <a:latin typeface="微软雅黑" panose="020B0503020204020204" pitchFamily="34" charset="-122"/>
                <a:ea typeface="微软雅黑" panose="020B0503020204020204" pitchFamily="34" charset="-122"/>
              </a:rPr>
              <a:t>周岁后仍继续在管理岗位上工作过的女工人：企业高级管理岗位上的女领导，如经理、部门主管等。</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C.45</a:t>
            </a:r>
            <a:r>
              <a:rPr lang="zh-CN" altLang="en-US" sz="2000" dirty="0">
                <a:latin typeface="微软雅黑" panose="020B0503020204020204" pitchFamily="34" charset="-122"/>
                <a:ea typeface="微软雅黑" panose="020B0503020204020204" pitchFamily="34" charset="-122"/>
              </a:rPr>
              <a:t>周岁前在技术岗位上工作、</a:t>
            </a:r>
            <a:r>
              <a:rPr lang="en-US" altLang="zh-CN" sz="2000" dirty="0">
                <a:latin typeface="微软雅黑" panose="020B0503020204020204" pitchFamily="34" charset="-122"/>
                <a:ea typeface="微软雅黑" panose="020B0503020204020204" pitchFamily="34" charset="-122"/>
              </a:rPr>
              <a:t>45</a:t>
            </a:r>
            <a:r>
              <a:rPr lang="zh-CN" altLang="en-US" sz="2000" dirty="0">
                <a:latin typeface="微软雅黑" panose="020B0503020204020204" pitchFamily="34" charset="-122"/>
                <a:ea typeface="微软雅黑" panose="020B0503020204020204" pitchFamily="34" charset="-122"/>
              </a:rPr>
              <a:t>周岁后仍继续在技术岗位上工作过的女工人：如取得会计中级职称的公司女会计。</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4339650"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女职工岗位申报操作</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89100" y="2362200"/>
            <a:ext cx="8839200" cy="489364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步骤：</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登录网上办事服务大厅</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单位办事</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社会保险登记</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女职工岗位申报</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点击申报</a:t>
            </a:r>
            <a:endParaRPr lang="en-US" altLang="zh-CN" sz="2400" u="sng"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pPr fontAlgn="ct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进入女职工岗位申报界面，点击</a:t>
            </a:r>
            <a:r>
              <a:rPr lang="zh-CN" altLang="en-US" b="1" dirty="0"/>
              <a:t>单位管理（或技术）岗位名录信息，</a:t>
            </a:r>
            <a:r>
              <a:rPr lang="zh-CN" altLang="en-US" sz="2400" dirty="0">
                <a:latin typeface="微软雅黑" panose="020B0503020204020204" pitchFamily="34" charset="-122"/>
                <a:ea typeface="微软雅黑" panose="020B0503020204020204" pitchFamily="34" charset="-122"/>
              </a:rPr>
              <a:t>增加单位岗位信息，点击</a:t>
            </a:r>
            <a:r>
              <a:rPr lang="zh-CN" altLang="en-US" b="1" dirty="0"/>
              <a:t>女职工管理（或技术）岗位申报，</a:t>
            </a:r>
            <a:r>
              <a:rPr lang="zh-CN" altLang="en-US" sz="2400" dirty="0">
                <a:latin typeface="微软雅黑" panose="020B0503020204020204" pitchFamily="34" charset="-122"/>
                <a:ea typeface="微软雅黑" panose="020B0503020204020204" pitchFamily="34" charset="-122"/>
              </a:rPr>
              <a:t>点击</a:t>
            </a:r>
            <a:r>
              <a:rPr lang="zh-CN" altLang="en-US" b="1" dirty="0"/>
              <a:t>查询符合申报人员信息，</a:t>
            </a:r>
            <a:r>
              <a:rPr lang="zh-CN" altLang="en-US" sz="2400" dirty="0">
                <a:latin typeface="微软雅黑" panose="020B0503020204020204" pitchFamily="34" charset="-122"/>
                <a:ea typeface="微软雅黑" panose="020B0503020204020204" pitchFamily="34" charset="-122"/>
              </a:rPr>
              <a:t>申报方式下拉选择</a:t>
            </a:r>
            <a:r>
              <a:rPr lang="zh-CN" altLang="en-US" b="1" dirty="0"/>
              <a:t>有管理（或技术）岗位女职工，</a:t>
            </a:r>
            <a:r>
              <a:rPr lang="zh-CN" altLang="en-US" sz="2400" dirty="0">
                <a:latin typeface="微软雅黑" panose="020B0503020204020204" pitchFamily="34" charset="-122"/>
                <a:ea typeface="微软雅黑" panose="020B0503020204020204" pitchFamily="34" charset="-122"/>
              </a:rPr>
              <a:t>选择某一女职工，填写岗位相关信息，点击确认提交，办理完结。</a:t>
            </a:r>
            <a:endParaRPr lang="zh-CN" altLang="en-US" sz="2400" dirty="0">
              <a:latin typeface="微软雅黑" panose="020B0503020204020204" pitchFamily="34" charset="-122"/>
              <a:ea typeface="微软雅黑" panose="020B0503020204020204" pitchFamily="34" charset="-122"/>
            </a:endParaRPr>
          </a:p>
          <a:p>
            <a:br>
              <a:rPr lang="zh-CN" altLang="en-US" sz="2400" dirty="0"/>
            </a:br>
            <a:endParaRPr lang="en-US" altLang="zh-CN"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4339650"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女职工岗位申报操作</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pic>
        <p:nvPicPr>
          <p:cNvPr id="7" name="图片 6"/>
          <p:cNvPicPr>
            <a:picLocks noChangeAspect="1"/>
          </p:cNvPicPr>
          <p:nvPr/>
        </p:nvPicPr>
        <p:blipFill>
          <a:blip r:embed="rId2"/>
          <a:stretch>
            <a:fillRect/>
          </a:stretch>
        </p:blipFill>
        <p:spPr>
          <a:xfrm>
            <a:off x="2112687" y="2050539"/>
            <a:ext cx="7508183" cy="4223353"/>
          </a:xfrm>
          <a:prstGeom prst="rect">
            <a:avLst/>
          </a:prstGeom>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4339650"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女职工岗位申报操作</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pic>
        <p:nvPicPr>
          <p:cNvPr id="6" name="图片 5"/>
          <p:cNvPicPr>
            <a:picLocks noChangeAspect="1"/>
          </p:cNvPicPr>
          <p:nvPr/>
        </p:nvPicPr>
        <p:blipFill>
          <a:blip r:embed="rId2"/>
          <a:stretch>
            <a:fillRect/>
          </a:stretch>
        </p:blipFill>
        <p:spPr>
          <a:xfrm>
            <a:off x="2326644" y="2100672"/>
            <a:ext cx="7252447" cy="4079501"/>
          </a:xfrm>
          <a:prstGeom prst="rect">
            <a:avLst/>
          </a:prstGeom>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4339650"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dirty="0">
                <a:latin typeface="微软雅黑" panose="020B0503020204020204" pitchFamily="34" charset="-122"/>
                <a:ea typeface="微软雅黑" panose="020B0503020204020204" pitchFamily="34" charset="-122"/>
              </a:rPr>
              <a:t>女职工岗位申报操作</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014938"/>
            <a:ext cx="9894294" cy="4347762"/>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441" y="2100672"/>
            <a:ext cx="7207624" cy="4054289"/>
          </a:xfrm>
          <a:prstGeom prst="rect">
            <a:avLst/>
          </a:prstGeom>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186309"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rPr>
              <a:t>职工退休需要满足什么条件？</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40" name="组合 39"/>
          <p:cNvGrpSpPr/>
          <p:nvPr/>
        </p:nvGrpSpPr>
        <p:grpSpPr>
          <a:xfrm>
            <a:off x="1172578" y="2192738"/>
            <a:ext cx="9894294" cy="3012291"/>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89100" y="2781300"/>
            <a:ext cx="8839200" cy="1938992"/>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达到退休年龄</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按规定足额缴费</a:t>
            </a:r>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缴费年限</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年以上：包括实际缴费年限和视同缴费年限。</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a:spLocks noChangeArrowheads="1"/>
          </p:cNvSpPr>
          <p:nvPr/>
        </p:nvSpPr>
        <p:spPr bwMode="auto">
          <a:xfrm>
            <a:off x="2192879" y="321232"/>
            <a:ext cx="61863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200"/>
              </a:spcBef>
              <a:defRPr/>
            </a:pPr>
            <a:r>
              <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rPr>
              <a:t>提前退休需要满足什么条件？</a:t>
            </a:r>
            <a:endParaRPr lang="zh-CN" altLang="en-US" sz="3600" kern="0" dirty="0">
              <a:solidFill>
                <a:srgbClr val="404040"/>
              </a:solidFill>
              <a:latin typeface="微软雅黑" panose="020B0503020204020204" pitchFamily="34" charset="-122"/>
              <a:ea typeface="微软雅黑" panose="020B0503020204020204" pitchFamily="34" charset="-122"/>
              <a:cs typeface="+mn-ea"/>
              <a:sym typeface="+mn-lt"/>
            </a:endParaRPr>
          </a:p>
        </p:txBody>
      </p:sp>
      <p:grpSp>
        <p:nvGrpSpPr>
          <p:cNvPr id="2" name="组合 42"/>
          <p:cNvGrpSpPr/>
          <p:nvPr/>
        </p:nvGrpSpPr>
        <p:grpSpPr>
          <a:xfrm>
            <a:off x="721102" y="351087"/>
            <a:ext cx="1222623" cy="815820"/>
            <a:chOff x="700307" y="318901"/>
            <a:chExt cx="1100537" cy="734356"/>
          </a:xfrm>
        </p:grpSpPr>
        <p:sp>
          <p:nvSpPr>
            <p:cNvPr id="48" name="矩形 47"/>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9" name="矩形 48"/>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0" name="矩形 49"/>
            <p:cNvSpPr>
              <a:spLocks noChangeAspect="1"/>
            </p:cNvSpPr>
            <p:nvPr/>
          </p:nvSpPr>
          <p:spPr>
            <a:xfrm rot="2700000">
              <a:off x="883398" y="318901"/>
              <a:ext cx="734355" cy="734355"/>
            </a:xfrm>
            <a:prstGeom prst="rect">
              <a:avLst/>
            </a:prstGeom>
            <a:solidFill>
              <a:srgbClr val="005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 name="组合 23"/>
          <p:cNvGrpSpPr/>
          <p:nvPr/>
        </p:nvGrpSpPr>
        <p:grpSpPr>
          <a:xfrm>
            <a:off x="359618" y="1542162"/>
            <a:ext cx="11311013" cy="119272"/>
            <a:chOff x="6426750" y="4143057"/>
            <a:chExt cx="5040000" cy="80962"/>
          </a:xfrm>
        </p:grpSpPr>
        <p:cxnSp>
          <p:nvCxnSpPr>
            <p:cNvPr id="25" name="直接连接符 24"/>
            <p:cNvCxnSpPr/>
            <p:nvPr/>
          </p:nvCxnSpPr>
          <p:spPr>
            <a:xfrm flipH="1">
              <a:off x="6426750" y="4143057"/>
              <a:ext cx="5040000" cy="0"/>
            </a:xfrm>
            <a:prstGeom prst="line">
              <a:avLst/>
            </a:prstGeom>
            <a:ln w="127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26750" y="4224019"/>
              <a:ext cx="5040000" cy="0"/>
            </a:xfrm>
            <a:prstGeom prst="line">
              <a:avLst/>
            </a:prstGeom>
            <a:ln w="38100">
              <a:solidFill>
                <a:srgbClr val="01389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3" name="图片 32" descr="QQ图片20200822192008.jpg"/>
          <p:cNvPicPr>
            <a:picLocks noChangeAspect="1"/>
          </p:cNvPicPr>
          <p:nvPr/>
        </p:nvPicPr>
        <p:blipFill>
          <a:blip r:embed="rId1" cstate="print"/>
          <a:stretch>
            <a:fillRect/>
          </a:stretch>
        </p:blipFill>
        <p:spPr>
          <a:xfrm>
            <a:off x="10782300" y="393700"/>
            <a:ext cx="1028700" cy="1028700"/>
          </a:xfrm>
          <a:prstGeom prst="rect">
            <a:avLst/>
          </a:prstGeom>
        </p:spPr>
      </p:pic>
      <p:grpSp>
        <p:nvGrpSpPr>
          <p:cNvPr id="5" name="组合 39"/>
          <p:cNvGrpSpPr/>
          <p:nvPr/>
        </p:nvGrpSpPr>
        <p:grpSpPr>
          <a:xfrm>
            <a:off x="1172578" y="2192738"/>
            <a:ext cx="9894294" cy="3012291"/>
            <a:chOff x="1401178" y="1913338"/>
            <a:chExt cx="9894294" cy="3012291"/>
          </a:xfrm>
        </p:grpSpPr>
        <p:sp>
          <p:nvSpPr>
            <p:cNvPr id="41" name="圆角矩形 40"/>
            <p:cNvSpPr/>
            <p:nvPr/>
          </p:nvSpPr>
          <p:spPr>
            <a:xfrm>
              <a:off x="1451386" y="1972738"/>
              <a:ext cx="9791218" cy="2891362"/>
            </a:xfrm>
            <a:prstGeom prst="roundRect">
              <a:avLst>
                <a:gd name="adj" fmla="val 0"/>
              </a:avLst>
            </a:prstGeom>
            <a:no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2" name="矩形 93"/>
            <p:cNvSpPr/>
            <p:nvPr/>
          </p:nvSpPr>
          <p:spPr>
            <a:xfrm>
              <a:off x="1401178" y="1913338"/>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sp>
          <p:nvSpPr>
            <p:cNvPr id="43" name="矩形 93"/>
            <p:cNvSpPr/>
            <p:nvPr/>
          </p:nvSpPr>
          <p:spPr>
            <a:xfrm rot="10800000">
              <a:off x="10911548" y="4541705"/>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1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cs typeface="+mn-ea"/>
                <a:sym typeface="+mn-lt"/>
              </a:endParaRPr>
            </a:p>
          </p:txBody>
        </p:sp>
      </p:grpSp>
      <p:sp>
        <p:nvSpPr>
          <p:cNvPr id="44" name="TextBox 43"/>
          <p:cNvSpPr txBox="1"/>
          <p:nvPr/>
        </p:nvSpPr>
        <p:spPr>
          <a:xfrm>
            <a:off x="1689100" y="2781300"/>
            <a:ext cx="8839200" cy="2308324"/>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主要有两种：</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因病提前退休或退职</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特殊工种提前退休</a:t>
            </a:r>
            <a:endParaRPr lang="zh-CN" altLang="en-US"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qyhjcgj">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2199</Words>
  <Application>WPS 演示</Application>
  <PresentationFormat>宽屏</PresentationFormat>
  <Paragraphs>167</Paragraphs>
  <Slides>22</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宋体</vt:lpstr>
      <vt:lpstr>Wingdings</vt:lpstr>
      <vt:lpstr>微软雅黑</vt:lpstr>
      <vt:lpstr>黑体</vt:lpstr>
      <vt:lpstr>Arial Unicode MS</vt:lpstr>
      <vt:lpstr>字魂59号-创粗黑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zwx</cp:lastModifiedBy>
  <cp:revision>102</cp:revision>
  <cp:lastPrinted>2021-09-26T09:22:00Z</cp:lastPrinted>
  <dcterms:created xsi:type="dcterms:W3CDTF">2018-11-22T08:00:00Z</dcterms:created>
  <dcterms:modified xsi:type="dcterms:W3CDTF">2021-09-28T08:49:59Z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B00AE2AA86F643F0B4D559764D85E9A3</vt:lpwstr>
  </property>
  <property fmtid="{D5CDD505-2E9C-101B-9397-08002B2CF9AE}" pid="3" name="KSOProductBuildVer">
    <vt:lpwstr>2052-11.1.0.10938</vt:lpwstr>
  </property>
</Properties>
</file>